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ITC Avant Garde Gothic" charset="1" panose="020B0502020202020204"/>
      <p:regular r:id="rId13"/>
    </p:embeddedFont>
    <p:embeddedFont>
      <p:font typeface="TT Fors" charset="1" panose="020B0003030001020000"/>
      <p:regular r:id="rId14"/>
    </p:embeddedFont>
    <p:embeddedFont>
      <p:font typeface="ITC Avant Garde Gothic Bold" charset="1" panose="020B0802020202020204"/>
      <p:regular r:id="rId15"/>
    </p:embeddedFont>
    <p:embeddedFont>
      <p:font typeface="TT Fors Bold" charset="1" panose="020B000303000102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5FqNg_Es.mp4" Type="http://schemas.openxmlformats.org/officeDocument/2006/relationships/video"/><Relationship Id="rId4" Target="../media/VAG5FqNg_Es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68150" y="0"/>
            <a:ext cx="6419850" cy="10287000"/>
            <a:chOff x="0" y="0"/>
            <a:chExt cx="99460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4603" cy="1593725"/>
            </a:xfrm>
            <a:custGeom>
              <a:avLst/>
              <a:gdLst/>
              <a:ahLst/>
              <a:cxnLst/>
              <a:rect r="r" b="b" t="t" l="l"/>
              <a:pathLst>
                <a:path h="1593725" w="994603">
                  <a:moveTo>
                    <a:pt x="0" y="0"/>
                  </a:moveTo>
                  <a:lnTo>
                    <a:pt x="994603" y="0"/>
                  </a:lnTo>
                  <a:lnTo>
                    <a:pt x="99460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126" r="0" b="-12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9763125" cy="3682999"/>
            <a:chOff x="0" y="0"/>
            <a:chExt cx="13017500" cy="49106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84275"/>
              <a:ext cx="13017500" cy="3726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99"/>
                </a:lnSpc>
              </a:pPr>
              <a:r>
                <a:rPr lang="en-US" sz="9999" spc="-299">
                  <a:solidFill>
                    <a:srgbClr val="E1E1E1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Contador de Pessoas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04775"/>
              <a:ext cx="13017500" cy="626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E1E1E1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VIVADO SIMULATION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3474" y="9181465"/>
            <a:ext cx="719465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Anthony e Arthur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44829" y="7829550"/>
            <a:ext cx="4846643" cy="1791955"/>
            <a:chOff x="0" y="0"/>
            <a:chExt cx="6462190" cy="23892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666750"/>
            <a:ext cx="6886575" cy="8953500"/>
            <a:chOff x="0" y="0"/>
            <a:chExt cx="815850" cy="10607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5850" cy="1060718"/>
            </a:xfrm>
            <a:custGeom>
              <a:avLst/>
              <a:gdLst/>
              <a:ahLst/>
              <a:cxnLst/>
              <a:rect r="r" b="b" t="t" l="l"/>
              <a:pathLst>
                <a:path h="1060718" w="815850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71733" y="666750"/>
            <a:ext cx="9763098" cy="3918585"/>
            <a:chOff x="0" y="0"/>
            <a:chExt cx="13017465" cy="522478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3017465" cy="1626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000"/>
                </a:lnSpc>
                <a:spcBef>
                  <a:spcPct val="0"/>
                </a:spcBef>
              </a:pPr>
              <a:r>
                <a:rPr lang="en-US" b="true" sz="8000" spc="-240">
                  <a:solidFill>
                    <a:srgbClr val="E1E1E1"/>
                  </a:solidFill>
                  <a:latin typeface="ITC Avant Garde Gothic Bold"/>
                  <a:ea typeface="ITC Avant Garde Gothic Bold"/>
                  <a:cs typeface="ITC Avant Garde Gothic Bold"/>
                  <a:sym typeface="ITC Avant Garde Gothic Bold"/>
                </a:rPr>
                <a:t>Objetivo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762500"/>
              <a:ext cx="1076845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303343" y="7829550"/>
            <a:ext cx="4846643" cy="1791955"/>
            <a:chOff x="0" y="0"/>
            <a:chExt cx="6462190" cy="23892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71733" y="2334247"/>
            <a:ext cx="9763098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→ </a:t>
            </a: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Desenvolver um mini controlador digital em VHDL que simula um contador de pessoas, com capacidade para entrada e saída.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16746" y="4528185"/>
            <a:ext cx="9128760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1E1E1"/>
                </a:solidFill>
                <a:latin typeface="TT Fors Bold"/>
                <a:ea typeface="TT Fors Bold"/>
                <a:cs typeface="TT Fors Bold"/>
                <a:sym typeface="TT Fors Bold"/>
              </a:rPr>
              <a:t>Lógica Principal: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 O sistema utiliza dois sensores independentes: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→ Sensor de Entrada: Incrementa (soma +1) o contador.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→ Sensor de Saída: Decrementa (subtrai -1) o contador.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6267450"/>
            <a:chOff x="0" y="0"/>
            <a:chExt cx="1869241" cy="1407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9241" cy="1407277"/>
            </a:xfrm>
            <a:custGeom>
              <a:avLst/>
              <a:gdLst/>
              <a:ahLst/>
              <a:cxnLst/>
              <a:rect r="r" b="b" t="t" l="l"/>
              <a:pathLst>
                <a:path h="1407277" w="1869241">
                  <a:moveTo>
                    <a:pt x="0" y="0"/>
                  </a:moveTo>
                  <a:lnTo>
                    <a:pt x="1869241" y="0"/>
                  </a:lnTo>
                  <a:lnTo>
                    <a:pt x="1869241" y="1407277"/>
                  </a:lnTo>
                  <a:lnTo>
                    <a:pt x="0" y="1407277"/>
                  </a:lnTo>
                  <a:close/>
                </a:path>
              </a:pathLst>
            </a:custGeom>
            <a:blipFill>
              <a:blip r:embed="rId2"/>
              <a:stretch>
                <a:fillRect l="-358" t="0" r="-35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303343" y="7829550"/>
            <a:ext cx="4846643" cy="1791955"/>
            <a:chOff x="0" y="0"/>
            <a:chExt cx="6462190" cy="23892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15466" y="609600"/>
            <a:ext cx="8780934" cy="69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1E1E1"/>
                </a:solidFill>
                <a:latin typeface="TT Fors Bold"/>
                <a:ea typeface="TT Fors Bold"/>
                <a:cs typeface="TT Fors Bold"/>
                <a:sym typeface="TT Fors Bold"/>
              </a:rPr>
              <a:t>Conceitos-Chave Aplicados: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1E1E1"/>
                </a:solidFill>
                <a:latin typeface="TT Fors Bold"/>
                <a:ea typeface="TT Fors Bold"/>
                <a:cs typeface="TT Fors Bold"/>
                <a:sym typeface="TT Fors Bold"/>
              </a:rPr>
              <a:t>Contador Binário e Flip-Flops: </a:t>
            </a: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Um contador armazena o número atual de pessoas.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→ Esse contador é um circuito sequencial que utiliza flip-flops para guardar seu valor a cada pulso de clock.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1E1E1"/>
                </a:solidFill>
                <a:latin typeface="TT Fors Bold"/>
                <a:ea typeface="TT Fors Bold"/>
                <a:cs typeface="TT Fors Bold"/>
                <a:sym typeface="TT Fors Bold"/>
              </a:rPr>
              <a:t>Máquina de Estados Finitos (FSM):</a:t>
            </a: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→ "</a:t>
            </a:r>
            <a:r>
              <a:rPr lang="en-US" b="true" sz="2799">
                <a:solidFill>
                  <a:srgbClr val="E1E1E1"/>
                </a:solidFill>
                <a:latin typeface="TT Fors Bold"/>
                <a:ea typeface="TT Fors Bold"/>
                <a:cs typeface="TT Fors Bold"/>
                <a:sym typeface="TT Fors Bold"/>
              </a:rPr>
              <a:t>cérebro"</a:t>
            </a: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 do projeto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Controla quando somar ou subtrair, garante que o sistema conte uma vez por pessoa.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007415" y="7291070"/>
            <a:ext cx="8902819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1E1E1"/>
                </a:solidFill>
                <a:latin typeface="TT Fors Bold"/>
                <a:ea typeface="TT Fors Bold"/>
                <a:cs typeface="TT Fors Bold"/>
                <a:sym typeface="TT Fors Bold"/>
              </a:rPr>
              <a:t>Circuitos Combinacionais: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Lógica usada para decodificar a contagem para os displays e para acionar os alertas de "</a:t>
            </a:r>
            <a:r>
              <a:rPr lang="en-US" b="true" sz="2799">
                <a:solidFill>
                  <a:srgbClr val="E1E1E1"/>
                </a:solidFill>
                <a:latin typeface="TT Fors Bold"/>
                <a:ea typeface="TT Fors Bold"/>
                <a:cs typeface="TT Fors Bold"/>
                <a:sym typeface="TT Fors Bold"/>
              </a:rPr>
              <a:t>Vazio</a:t>
            </a: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" e "</a:t>
            </a:r>
            <a:r>
              <a:rPr lang="en-US" b="true" sz="2799">
                <a:solidFill>
                  <a:srgbClr val="E1E1E1"/>
                </a:solidFill>
                <a:latin typeface="TT Fors Bold"/>
                <a:ea typeface="TT Fors Bold"/>
                <a:cs typeface="TT Fors Bold"/>
                <a:sym typeface="TT Fors Bold"/>
              </a:rPr>
              <a:t>Capacidade Máxima</a:t>
            </a:r>
            <a:r>
              <a:rPr lang="en-US" sz="2799">
                <a:solidFill>
                  <a:srgbClr val="E1E1E1"/>
                </a:solidFill>
                <a:latin typeface="TT Fors"/>
                <a:ea typeface="TT Fors"/>
                <a:cs typeface="TT Fors"/>
                <a:sym typeface="TT Fors"/>
              </a:rPr>
              <a:t>".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03343" y="7829550"/>
            <a:ext cx="4846643" cy="1791955"/>
            <a:chOff x="0" y="0"/>
            <a:chExt cx="6462190" cy="2389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12534" y="1480396"/>
            <a:ext cx="15262933" cy="7326208"/>
          </a:xfrm>
          <a:custGeom>
            <a:avLst/>
            <a:gdLst/>
            <a:ahLst/>
            <a:cxnLst/>
            <a:rect r="r" b="b" t="t" l="l"/>
            <a:pathLst>
              <a:path h="7326208" w="15262933">
                <a:moveTo>
                  <a:pt x="0" y="0"/>
                </a:moveTo>
                <a:lnTo>
                  <a:pt x="15262932" y="0"/>
                </a:lnTo>
                <a:lnTo>
                  <a:pt x="15262932" y="7326208"/>
                </a:lnTo>
                <a:lnTo>
                  <a:pt x="0" y="7326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96840" y="547370"/>
            <a:ext cx="789432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1E1E1"/>
                </a:solidFill>
                <a:latin typeface="TT Fors Bold"/>
                <a:ea typeface="TT Fors Bold"/>
                <a:cs typeface="TT Fors Bold"/>
                <a:sym typeface="TT Fors Bold"/>
              </a:rPr>
              <a:t>O Diagrama da Máquina de Estados (FSM)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03343" y="7829550"/>
            <a:ext cx="4846643" cy="1791955"/>
            <a:chOff x="0" y="0"/>
            <a:chExt cx="6462190" cy="2389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39197" y="1085108"/>
            <a:ext cx="16609607" cy="7640419"/>
          </a:xfrm>
          <a:custGeom>
            <a:avLst/>
            <a:gdLst/>
            <a:ahLst/>
            <a:cxnLst/>
            <a:rect r="r" b="b" t="t" l="l"/>
            <a:pathLst>
              <a:path h="7640419" w="16609607">
                <a:moveTo>
                  <a:pt x="0" y="0"/>
                </a:moveTo>
                <a:lnTo>
                  <a:pt x="16609606" y="0"/>
                </a:lnTo>
                <a:lnTo>
                  <a:pt x="16609606" y="7640419"/>
                </a:lnTo>
                <a:lnTo>
                  <a:pt x="0" y="764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27520" y="547370"/>
            <a:ext cx="463296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1E1E1"/>
                </a:solidFill>
                <a:latin typeface="TT Fors Bold"/>
                <a:ea typeface="TT Fors Bold"/>
                <a:cs typeface="TT Fors Bold"/>
                <a:sym typeface="TT Fors Bold"/>
              </a:rPr>
              <a:t>Resultados de Simulação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77011" y="1028700"/>
            <a:ext cx="15533979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16090" y="547370"/>
            <a:ext cx="465582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1E1E1"/>
                </a:solidFill>
                <a:latin typeface="TT Fors Bold"/>
                <a:ea typeface="TT Fors Bold"/>
                <a:cs typeface="TT Fors Bold"/>
                <a:sym typeface="TT Fors Bold"/>
              </a:rPr>
              <a:t>Vídeo de Demonstração 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28120" y="4527550"/>
            <a:ext cx="9031759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E1E1E1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Muito obrigado!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303343" y="7829550"/>
            <a:ext cx="4846643" cy="1791955"/>
            <a:chOff x="0" y="0"/>
            <a:chExt cx="6462190" cy="2389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DAG45jfVan8</dc:identifier>
  <dcterms:modified xsi:type="dcterms:W3CDTF">2011-08-01T06:04:30Z</dcterms:modified>
  <cp:revision>1</cp:revision>
  <dc:title>Contador de Pessoas</dc:title>
</cp:coreProperties>
</file>